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6" r:id="rId3"/>
    <p:sldId id="260" r:id="rId4"/>
    <p:sldId id="257" r:id="rId5"/>
    <p:sldId id="258" r:id="rId6"/>
    <p:sldId id="259" r:id="rId7"/>
    <p:sldId id="261" r:id="rId8"/>
    <p:sldId id="262" r:id="rId9"/>
    <p:sldId id="267" r:id="rId10"/>
    <p:sldId id="268" r:id="rId11"/>
    <p:sldId id="263" r:id="rId12"/>
    <p:sldId id="266" r:id="rId13"/>
    <p:sldId id="264" r:id="rId14"/>
    <p:sldId id="265" r:id="rId15"/>
    <p:sldId id="269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váth Mónika Magdolna" initials="HMM" lastIdx="1" clrIdx="0">
    <p:extLst>
      <p:ext uri="{19B8F6BF-5375-455C-9EA6-DF929625EA0E}">
        <p15:presenceInfo xmlns:p15="http://schemas.microsoft.com/office/powerpoint/2012/main" userId="S-1-5-21-4138107787-1456754775-1411940161-57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hu-HU" dirty="0"/>
          </a:p>
        </p:txBody>
      </p:sp>
      <p:pic>
        <p:nvPicPr>
          <p:cNvPr id="1026" name="Picture 2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325" b="30439"/>
          <a:stretch/>
        </p:blipFill>
        <p:spPr bwMode="auto">
          <a:xfrm>
            <a:off x="611560" y="233735"/>
            <a:ext cx="1440160" cy="7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722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3048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81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821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2813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337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0766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8604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4773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8346509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89669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94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007F0-AF27-4123-81E6-7B68AAD089C7}" type="datetimeFigureOut">
              <a:rPr lang="hu-HU" smtClean="0"/>
              <a:t>2019. 05. 01.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421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b="1" dirty="0"/>
              <a:t>Közbeszerzési Szakmai Napok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hu-HU" sz="20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2019. május 3.</a:t>
            </a:r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937708D0-9A9B-4799-8330-4143E8FA7AB5}"/>
              </a:ext>
            </a:extLst>
          </p:cNvPr>
          <p:cNvSpPr txBox="1"/>
          <p:nvPr/>
        </p:nvSpPr>
        <p:spPr>
          <a:xfrm>
            <a:off x="539552" y="1628800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800" dirty="0"/>
              <a:t>D.342/21/2018. számú határozat</a:t>
            </a:r>
          </a:p>
          <a:p>
            <a:pPr algn="just"/>
            <a:endParaRPr lang="hu-HU" sz="2800" dirty="0"/>
          </a:p>
          <a:p>
            <a:pPr algn="just"/>
            <a:r>
              <a:rPr lang="hu-HU" sz="2800" dirty="0"/>
              <a:t>A Döntőbizottság megállapította, hogy az ajánlatkérő megsértette a Kbt. 72. § (3) bekezdésére tekintettel a Kbt. 69. § (1)-(2) bekezdését, ezért az ajánlatkérő eljárást lezáró döntését megsemmisítette.</a:t>
            </a:r>
          </a:p>
        </p:txBody>
      </p:sp>
    </p:spTree>
    <p:extLst>
      <p:ext uri="{BB962C8B-B14F-4D97-AF65-F5344CB8AC3E}">
        <p14:creationId xmlns:p14="http://schemas.microsoft.com/office/powerpoint/2010/main" val="3902126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5DE5A6F7-3993-46EE-AC48-FACF9C9BC00C}"/>
              </a:ext>
            </a:extLst>
          </p:cNvPr>
          <p:cNvSpPr txBox="1"/>
          <p:nvPr/>
        </p:nvSpPr>
        <p:spPr>
          <a:xfrm>
            <a:off x="755576" y="40466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Alkalmazandó jogszabályok:</a:t>
            </a:r>
          </a:p>
          <a:p>
            <a:endParaRPr lang="hu-HU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u-HU" sz="2800" dirty="0"/>
              <a:t>A Kbt. 72. § (4) bekezdése, a Kbt. 73. § (4) bekezdése – munkajogi követelményeknek való meg nem felelőség vizsgálata és az amiatti érvénytelenség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u-HU" sz="2800" dirty="0"/>
              <a:t>A Munka Törvénykönyvéről szóló 2012. évi I. törvény (Mt.) 92. § (1) bekezdése – teljes napi munkaidő napi nyolc óra.</a:t>
            </a:r>
          </a:p>
        </p:txBody>
      </p:sp>
    </p:spTree>
    <p:extLst>
      <p:ext uri="{BB962C8B-B14F-4D97-AF65-F5344CB8AC3E}">
        <p14:creationId xmlns:p14="http://schemas.microsoft.com/office/powerpoint/2010/main" val="2635730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7D888417-E5B4-44F0-A8C1-CEA951E179BD}"/>
              </a:ext>
            </a:extLst>
          </p:cNvPr>
          <p:cNvSpPr txBox="1"/>
          <p:nvPr/>
        </p:nvSpPr>
        <p:spPr>
          <a:xfrm>
            <a:off x="755576" y="764704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Az Mt. 136. § (1) bekezdése és az Mt. 153. § (1) bekezdése -  az alapbér, a kötelező legkisebb munkabér és a garantált bérminimum meghatározása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A kötelező legkisebb munkabér (minimálbér) és a garantált bérminimum 2019. évi megállapításáról szóló 324/2018. (XII. 30.) Korm. rendelet</a:t>
            </a:r>
          </a:p>
        </p:txBody>
      </p:sp>
    </p:spTree>
    <p:extLst>
      <p:ext uri="{BB962C8B-B14F-4D97-AF65-F5344CB8AC3E}">
        <p14:creationId xmlns:p14="http://schemas.microsoft.com/office/powerpoint/2010/main" val="1740250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341AA20-632E-4BE9-B2D5-20145AD8DC30}"/>
              </a:ext>
            </a:extLst>
          </p:cNvPr>
          <p:cNvSpPr txBox="1"/>
          <p:nvPr/>
        </p:nvSpPr>
        <p:spPr>
          <a:xfrm>
            <a:off x="1115616" y="980728"/>
            <a:ext cx="73448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A személy- és vagyonvédelmi, valamint a magánnyomozói tevékenység szabályairól szóló 2005. évi CXXXIII. törvény (</a:t>
            </a:r>
            <a:r>
              <a:rPr lang="hu-HU" sz="2800" dirty="0" err="1"/>
              <a:t>Szvmt</a:t>
            </a:r>
            <a:r>
              <a:rPr lang="hu-HU" sz="2800" dirty="0"/>
              <a:t>. tv.) 72/B. § - Kbt. 72. §-a szerinti kötelező indokolás kérés, </a:t>
            </a:r>
            <a:r>
              <a:rPr lang="hu-HU" sz="2800" dirty="0" err="1"/>
              <a:t>Szvmt</a:t>
            </a:r>
            <a:r>
              <a:rPr lang="hu-HU" sz="2800" dirty="0"/>
              <a:t>. tv. 76. §-a szerinti felhatalmazás rezsióradíj mértékének megállapítására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A minimális vagyonvédelmi szolgáltatási rezsióradíj 2018. évi mértékéről szóló 116/2018. (VII. 2.) Korm. rendelet – 2018. szeptember 1-e óta 2.253.-Ft/óra</a:t>
            </a:r>
          </a:p>
        </p:txBody>
      </p:sp>
    </p:spTree>
    <p:extLst>
      <p:ext uri="{BB962C8B-B14F-4D97-AF65-F5344CB8AC3E}">
        <p14:creationId xmlns:p14="http://schemas.microsoft.com/office/powerpoint/2010/main" val="2988576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9560F472-C698-47B6-9F11-72769851F872}"/>
              </a:ext>
            </a:extLst>
          </p:cNvPr>
          <p:cNvSpPr txBox="1"/>
          <p:nvPr/>
        </p:nvSpPr>
        <p:spPr>
          <a:xfrm>
            <a:off x="899592" y="836712"/>
            <a:ext cx="770485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pPr algn="ctr"/>
            <a:r>
              <a:rPr lang="hu-HU" sz="2800" dirty="0"/>
              <a:t>Köszönöm a megtisztelő figyelmet!</a:t>
            </a:r>
          </a:p>
        </p:txBody>
      </p:sp>
    </p:spTree>
    <p:extLst>
      <p:ext uri="{BB962C8B-B14F-4D97-AF65-F5344CB8AC3E}">
        <p14:creationId xmlns:p14="http://schemas.microsoft.com/office/powerpoint/2010/main" val="210131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A2B0AC3A-AFF6-419D-BAAF-459697628FB0}"/>
              </a:ext>
            </a:extLst>
          </p:cNvPr>
          <p:cNvSpPr txBox="1"/>
          <p:nvPr/>
        </p:nvSpPr>
        <p:spPr>
          <a:xfrm>
            <a:off x="503548" y="1268760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/>
              <a:t>Az ajánlatok értékelésének gyakorlati </a:t>
            </a:r>
          </a:p>
          <a:p>
            <a:pPr algn="ctr"/>
            <a:r>
              <a:rPr lang="hu-HU" sz="4000" dirty="0"/>
              <a:t>módszertana</a:t>
            </a:r>
          </a:p>
          <a:p>
            <a:pPr algn="ctr"/>
            <a:endParaRPr lang="hu-HU" sz="4000" dirty="0"/>
          </a:p>
          <a:p>
            <a:pPr algn="ctr"/>
            <a:endParaRPr lang="hu-HU" sz="4000" dirty="0"/>
          </a:p>
          <a:p>
            <a:pPr algn="ctr"/>
            <a:endParaRPr lang="hu-HU" sz="4000" dirty="0"/>
          </a:p>
          <a:p>
            <a:pPr algn="ctr"/>
            <a:endParaRPr lang="hu-HU" sz="4000" dirty="0"/>
          </a:p>
          <a:p>
            <a:pPr algn="ctr"/>
            <a:r>
              <a:rPr lang="hu-HU" sz="2000" dirty="0"/>
              <a:t>Pulainé dr. Horváth Hajnalka</a:t>
            </a:r>
          </a:p>
          <a:p>
            <a:pPr algn="ctr"/>
            <a:r>
              <a:rPr lang="hu-HU" sz="2000" dirty="0"/>
              <a:t>Közbeszerzési Döntőbizottság, közbeszerzési biztos</a:t>
            </a:r>
          </a:p>
        </p:txBody>
      </p:sp>
    </p:spTree>
    <p:extLst>
      <p:ext uri="{BB962C8B-B14F-4D97-AF65-F5344CB8AC3E}">
        <p14:creationId xmlns:p14="http://schemas.microsoft.com/office/powerpoint/2010/main" val="153613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76963832-1C9A-4BEE-951E-732A48F8F6FC}"/>
              </a:ext>
            </a:extLst>
          </p:cNvPr>
          <p:cNvSpPr txBox="1"/>
          <p:nvPr/>
        </p:nvSpPr>
        <p:spPr>
          <a:xfrm>
            <a:off x="355627" y="1124744"/>
            <a:ext cx="839283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u="sng" dirty="0" err="1"/>
              <a:t>Bírálat</a:t>
            </a:r>
            <a:r>
              <a:rPr lang="hu-HU" sz="2800" dirty="0" err="1"/>
              <a:t>:Kbt</a:t>
            </a:r>
            <a:r>
              <a:rPr lang="hu-HU" sz="2800" dirty="0"/>
              <a:t>. 69. § </a:t>
            </a:r>
          </a:p>
          <a:p>
            <a:pPr algn="just"/>
            <a:r>
              <a:rPr lang="hu-HU" sz="2800" dirty="0"/>
              <a:t>Tágabb értelemben véve, valamennyi ajánlatkérői eljárási cselekmény, amelynek célja a megfelelő ajánlattevő kiválasztása.</a:t>
            </a:r>
          </a:p>
          <a:p>
            <a:pPr algn="just"/>
            <a:endParaRPr lang="hu-HU" sz="2800" b="1" u="sng" dirty="0"/>
          </a:p>
          <a:p>
            <a:pPr algn="just"/>
            <a:r>
              <a:rPr lang="hu-HU" sz="2800" b="1" u="sng" dirty="0"/>
              <a:t>Értékelés</a:t>
            </a:r>
            <a:r>
              <a:rPr lang="hu-HU" sz="2800" dirty="0"/>
              <a:t>: </a:t>
            </a:r>
          </a:p>
          <a:p>
            <a:pPr algn="just"/>
            <a:r>
              <a:rPr lang="hu-HU" sz="2800" dirty="0"/>
              <a:t>szűkebb értelmű fogalom, az ajánlatkérő műszaki-szakmai elvárásaira, az értékelés szempontjaira vonatkozó ajánlattevői megajánlás vizsgálata.</a:t>
            </a:r>
          </a:p>
          <a:p>
            <a:pPr algn="just"/>
            <a:endParaRPr lang="hu-HU" sz="2800" dirty="0"/>
          </a:p>
          <a:p>
            <a:pPr algn="just"/>
            <a:r>
              <a:rPr lang="hu-HU" sz="2800" dirty="0"/>
              <a:t>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9243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1E271162-5723-405B-B55C-F3330FBFBD83}"/>
              </a:ext>
            </a:extLst>
          </p:cNvPr>
          <p:cNvSpPr txBox="1"/>
          <p:nvPr/>
        </p:nvSpPr>
        <p:spPr>
          <a:xfrm>
            <a:off x="719064" y="116632"/>
            <a:ext cx="84249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A bírálat kétlépcsős folyamat </a:t>
            </a:r>
          </a:p>
          <a:p>
            <a:r>
              <a:rPr lang="hu-HU" sz="2800" dirty="0"/>
              <a:t> </a:t>
            </a:r>
          </a:p>
          <a:p>
            <a:pPr marL="514350" indent="-514350" algn="just">
              <a:buAutoNum type="arabicPeriod"/>
            </a:pPr>
            <a:r>
              <a:rPr lang="hu-HU" sz="2800" dirty="0"/>
              <a:t>A Kbt. 69.  § (2) bekezdése szerint az ajánlatkérő megállapítja, hogy mely ajánlat vagy részvételi jelentkezés érvénytelen, vagy mely ajánlattevőt kell az eljárásból kizárni. </a:t>
            </a:r>
          </a:p>
          <a:p>
            <a:pPr algn="just"/>
            <a:r>
              <a:rPr lang="hu-HU" sz="2800" dirty="0"/>
              <a:t>-    Nyilatkozati elv</a:t>
            </a:r>
          </a:p>
          <a:p>
            <a:pPr marL="457200" indent="-457200" algn="just">
              <a:buFontTx/>
              <a:buChar char="-"/>
            </a:pPr>
            <a:r>
              <a:rPr lang="hu-HU" sz="2800" dirty="0"/>
              <a:t>Előzetes ellenőrzés</a:t>
            </a:r>
          </a:p>
          <a:p>
            <a:pPr marL="457200" indent="-457200" algn="just">
              <a:buFontTx/>
              <a:buChar char="-"/>
            </a:pPr>
            <a:r>
              <a:rPr lang="hu-HU" sz="2800" dirty="0"/>
              <a:t>Vizsgálja az ajánlattevő alkalmasságát</a:t>
            </a:r>
          </a:p>
          <a:p>
            <a:pPr marL="457200" indent="-457200" algn="just">
              <a:buFontTx/>
              <a:buChar char="-"/>
            </a:pPr>
            <a:r>
              <a:rPr lang="hu-HU" sz="2800" dirty="0"/>
              <a:t>Az ajánlat megfelel-e a jogszabályban és a közbeszerzési dokumentumokban foglaltaknak</a:t>
            </a:r>
          </a:p>
          <a:p>
            <a:pPr marL="457200" indent="-457200" algn="just">
              <a:buFontTx/>
              <a:buChar char="-"/>
            </a:pPr>
            <a:r>
              <a:rPr lang="hu-HU" sz="2800" dirty="0"/>
              <a:t>Minden egyéb tekintetben ellenőrzi az ajánlat megfelelőségét</a:t>
            </a:r>
          </a:p>
        </p:txBody>
      </p:sp>
    </p:spTree>
    <p:extLst>
      <p:ext uri="{BB962C8B-B14F-4D97-AF65-F5344CB8AC3E}">
        <p14:creationId xmlns:p14="http://schemas.microsoft.com/office/powerpoint/2010/main" val="310549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DA929132-7788-4F01-BB09-326E216A7EE1}"/>
              </a:ext>
            </a:extLst>
          </p:cNvPr>
          <p:cNvSpPr txBox="1"/>
          <p:nvPr/>
        </p:nvSpPr>
        <p:spPr>
          <a:xfrm>
            <a:off x="683568" y="764704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800" dirty="0"/>
              <a:t>2. A Kbt. 69. § (3) bekezdése: A (2) bekezdés szerint megfelelőnek talált ajánlatokat az értékelési szempontok szerint értékeli és a Kbt. 69. § (4) bekezdése szerint felhívja az értékelési szempontokra figyelemmel legkedvezőbbnek tekinthető ajánlattevőket az igazolások benyújtására.</a:t>
            </a:r>
          </a:p>
          <a:p>
            <a:pPr algn="just"/>
            <a:endParaRPr lang="hu-HU" sz="2800" dirty="0"/>
          </a:p>
          <a:p>
            <a:pPr algn="just"/>
            <a:r>
              <a:rPr lang="hu-HU" sz="2800" dirty="0"/>
              <a:t>Közbenső döntést nem kötelező hozni az ajánlatok megfelelőségéről, amennyiben azonban születik ilyen ajánlatkérői döntés arról valamennyi ajánlattevőt értesíteni kell. </a:t>
            </a:r>
          </a:p>
        </p:txBody>
      </p:sp>
    </p:spTree>
    <p:extLst>
      <p:ext uri="{BB962C8B-B14F-4D97-AF65-F5344CB8AC3E}">
        <p14:creationId xmlns:p14="http://schemas.microsoft.com/office/powerpoint/2010/main" val="3681950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748FE054-3706-494F-823F-51E1272C933D}"/>
              </a:ext>
            </a:extLst>
          </p:cNvPr>
          <p:cNvSpPr txBox="1"/>
          <p:nvPr/>
        </p:nvSpPr>
        <p:spPr>
          <a:xfrm>
            <a:off x="611560" y="404664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Az ajánlatkérő az előzetes bírálatot követően, de még az értékelést megelőzően elvégezheti a Kbt. 71-72. § szerinti eljárási cselekményeket:</a:t>
            </a:r>
          </a:p>
          <a:p>
            <a:endParaRPr lang="hu-HU" sz="2800" dirty="0"/>
          </a:p>
          <a:p>
            <a:r>
              <a:rPr lang="hu-HU" sz="2800" dirty="0"/>
              <a:t>-hiánypótlás</a:t>
            </a:r>
          </a:p>
          <a:p>
            <a:endParaRPr lang="hu-HU" sz="2800" dirty="0"/>
          </a:p>
          <a:p>
            <a:r>
              <a:rPr lang="hu-HU" sz="2800" dirty="0"/>
              <a:t>-felvilágosításkérés</a:t>
            </a:r>
          </a:p>
          <a:p>
            <a:endParaRPr lang="hu-HU" sz="2800" dirty="0"/>
          </a:p>
          <a:p>
            <a:r>
              <a:rPr lang="hu-HU" sz="2800" dirty="0"/>
              <a:t>-számítási hiba javítása </a:t>
            </a:r>
          </a:p>
          <a:p>
            <a:endParaRPr lang="hu-HU" sz="2800" dirty="0"/>
          </a:p>
          <a:p>
            <a:r>
              <a:rPr lang="hu-HU" sz="2800" dirty="0"/>
              <a:t>-irreális ajánlati elemek vizsgálata</a:t>
            </a:r>
          </a:p>
        </p:txBody>
      </p:sp>
    </p:spTree>
    <p:extLst>
      <p:ext uri="{BB962C8B-B14F-4D97-AF65-F5344CB8AC3E}">
        <p14:creationId xmlns:p14="http://schemas.microsoft.com/office/powerpoint/2010/main" val="347130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50656443-A54D-415E-A455-639BC4B78C2C}"/>
              </a:ext>
            </a:extLst>
          </p:cNvPr>
          <p:cNvSpPr txBox="1"/>
          <p:nvPr/>
        </p:nvSpPr>
        <p:spPr>
          <a:xfrm>
            <a:off x="827584" y="620688"/>
            <a:ext cx="748883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/>
              <a:t>Aránytalanul alacsony ár és egyéb aránytalan vállalások Kbt. 72. §</a:t>
            </a:r>
          </a:p>
          <a:p>
            <a:pPr algn="just"/>
            <a:endParaRPr lang="hu-HU" sz="2800" dirty="0"/>
          </a:p>
          <a:p>
            <a:pPr algn="just"/>
            <a:r>
              <a:rPr lang="hu-HU" sz="2800" dirty="0"/>
              <a:t>Kiszélesedett az </a:t>
            </a:r>
            <a:r>
              <a:rPr lang="hu-HU" sz="2800" dirty="0" err="1"/>
              <a:t>árindokolás</a:t>
            </a:r>
            <a:r>
              <a:rPr lang="hu-HU" sz="2800" dirty="0"/>
              <a:t> kérésének ajánlatkérői kötelezettsége a 2011. évi </a:t>
            </a:r>
            <a:r>
              <a:rPr lang="hu-HU" sz="2800" dirty="0" err="1"/>
              <a:t>Kbt-hez</a:t>
            </a:r>
            <a:r>
              <a:rPr lang="hu-HU" sz="2800" dirty="0"/>
              <a:t> képest.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u-HU" sz="2800" dirty="0"/>
              <a:t>Nincs már a becsült értékhez képest 20%-os eltérés, mint automatizmus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u-HU" sz="2800" dirty="0"/>
              <a:t>Nem </a:t>
            </a:r>
            <a:r>
              <a:rPr lang="hu-HU" sz="2800" u="sng" dirty="0"/>
              <a:t>kirívóan alacsony </a:t>
            </a:r>
            <a:r>
              <a:rPr lang="hu-HU" sz="2800" dirty="0"/>
              <a:t>ellenszolgáltatás esetén kötelező az indokoláskérés, hanem a megkötni tervezett szerződés tárgyára figyelemmel </a:t>
            </a:r>
            <a:r>
              <a:rPr lang="hu-HU" sz="2800" u="sng" dirty="0"/>
              <a:t>aránytalanul alacsony </a:t>
            </a:r>
            <a:r>
              <a:rPr lang="hu-HU" sz="2800" dirty="0"/>
              <a:t>összeget tartalmazó értékelési szempontként figyelembe vett ár vagy költség tekintetében.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09843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2C0ABC41-4056-4E7D-BBD5-AB27A526D2AB}"/>
              </a:ext>
            </a:extLst>
          </p:cNvPr>
          <p:cNvSpPr txBox="1"/>
          <p:nvPr/>
        </p:nvSpPr>
        <p:spPr>
          <a:xfrm>
            <a:off x="971600" y="764704"/>
            <a:ext cx="76328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hu-HU" sz="2800" dirty="0"/>
              <a:t>Egy szakaszba kerültek az ajánlati árra és az egyéb vállalásokra vonatkozó szabályok</a:t>
            </a:r>
          </a:p>
          <a:p>
            <a:pPr marL="285750" indent="-285750" algn="just">
              <a:buFontTx/>
              <a:buChar char="-"/>
            </a:pPr>
            <a:r>
              <a:rPr lang="hu-HU" sz="2800" dirty="0"/>
              <a:t>Meghatározott eljárásrendet állapít meg az indokoláskérésre és az indokolás megadására</a:t>
            </a:r>
          </a:p>
          <a:p>
            <a:pPr marL="285750" indent="-285750" algn="just">
              <a:buFontTx/>
              <a:buChar char="-"/>
            </a:pPr>
            <a:r>
              <a:rPr lang="hu-HU" sz="2800" dirty="0"/>
              <a:t>Ajánlatkérő, ajánlattevő kötelezettségei az </a:t>
            </a:r>
            <a:r>
              <a:rPr lang="hu-HU" sz="2800" dirty="0" err="1"/>
              <a:t>árindokolás</a:t>
            </a:r>
            <a:r>
              <a:rPr lang="hu-HU" sz="2800" dirty="0"/>
              <a:t> kérés és az </a:t>
            </a:r>
            <a:r>
              <a:rPr lang="hu-HU" sz="2800" dirty="0" err="1"/>
              <a:t>árindokolás</a:t>
            </a:r>
            <a:r>
              <a:rPr lang="hu-HU" sz="2800" dirty="0"/>
              <a:t> megadása körében</a:t>
            </a:r>
          </a:p>
          <a:p>
            <a:pPr marL="285750" indent="-285750" algn="just">
              <a:buFontTx/>
              <a:buChar char="-"/>
            </a:pPr>
            <a:r>
              <a:rPr lang="hu-HU" sz="2800" dirty="0"/>
              <a:t>Nem megfelelő az indokolás, ha a közölt információk nem indokolják megfelelően, hogy a szerződés az adott áron vagy költséggel teljesíthető </a:t>
            </a:r>
          </a:p>
        </p:txBody>
      </p:sp>
    </p:spTree>
    <p:extLst>
      <p:ext uri="{BB962C8B-B14F-4D97-AF65-F5344CB8AC3E}">
        <p14:creationId xmlns:p14="http://schemas.microsoft.com/office/powerpoint/2010/main" val="383407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7F1C980F-B29F-4FB0-9792-CE47870CDC62}"/>
              </a:ext>
            </a:extLst>
          </p:cNvPr>
          <p:cNvSpPr txBox="1"/>
          <p:nvPr/>
        </p:nvSpPr>
        <p:spPr>
          <a:xfrm>
            <a:off x="899592" y="764704"/>
            <a:ext cx="7704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D.7/10/2019. számú határozat</a:t>
            </a:r>
          </a:p>
          <a:p>
            <a:endParaRPr lang="hu-HU" sz="2800" dirty="0"/>
          </a:p>
          <a:p>
            <a:pPr algn="just"/>
            <a:r>
              <a:rPr lang="hu-HU" sz="2800" dirty="0"/>
              <a:t>- A Döntőbizottság a jogorvoslati kérelmet elutasította, mert jogszerűen állapította meg az ajánlatkérő az ajánlat érvénytelenségét a Kbt. 72. §  szerinti eljárás alapján a Kbt. 73. § (2) bekezdésére alapítva.</a:t>
            </a:r>
          </a:p>
          <a:p>
            <a:pPr marL="457200" indent="-457200" algn="just">
              <a:buFontTx/>
              <a:buChar char="-"/>
            </a:pPr>
            <a:r>
              <a:rPr lang="hu-HU" sz="2800" dirty="0"/>
              <a:t>Az indokolásnak objektív alapúnak kell lennie, magyarázatot kell adnia, részleteznie, alátámasztania kell, nem változtathatók az egyes költségelemek.</a:t>
            </a:r>
          </a:p>
          <a:p>
            <a:pPr marL="457200" indent="-457200" algn="just">
              <a:buFontTx/>
              <a:buChar char="-"/>
            </a:pPr>
            <a:r>
              <a:rPr lang="hu-HU" sz="2800" dirty="0"/>
              <a:t>Nem megfelelő </a:t>
            </a:r>
            <a:r>
              <a:rPr lang="hu-HU" sz="2800" dirty="0" err="1"/>
              <a:t>árindokolás</a:t>
            </a:r>
            <a:r>
              <a:rPr lang="hu-HU" sz="2800" dirty="0"/>
              <a:t> adása érvénytelenségi ok</a:t>
            </a:r>
          </a:p>
        </p:txBody>
      </p:sp>
    </p:spTree>
    <p:extLst>
      <p:ext uri="{BB962C8B-B14F-4D97-AF65-F5344CB8AC3E}">
        <p14:creationId xmlns:p14="http://schemas.microsoft.com/office/powerpoint/2010/main" val="1716478208"/>
      </p:ext>
    </p:extLst>
  </p:cSld>
  <p:clrMapOvr>
    <a:masterClrMapping/>
  </p:clrMapOvr>
</p:sld>
</file>

<file path=ppt/theme/theme1.xml><?xml version="1.0" encoding="utf-8"?>
<a:theme xmlns:a="http://schemas.openxmlformats.org/drawingml/2006/main" name="nke_kozponti_prezi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NKE_prezentacio_alap minta</Template>
  <TotalTime>369</TotalTime>
  <Words>689</Words>
  <Application>Microsoft Office PowerPoint</Application>
  <PresentationFormat>Diavetítés a képernyőre (4:3 oldalarány)</PresentationFormat>
  <Paragraphs>69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Optima HU Bd</vt:lpstr>
      <vt:lpstr>Optima HU Rg</vt:lpstr>
      <vt:lpstr>nke_kozponti_prezi_template_final</vt:lpstr>
      <vt:lpstr>Egyéni tervezés</vt:lpstr>
      <vt:lpstr>Közbeszerzési Szakmai Napok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Horváth Mónika Magdolna</dc:creator>
  <cp:lastModifiedBy>Horváth Hajnalka</cp:lastModifiedBy>
  <cp:revision>26</cp:revision>
  <dcterms:created xsi:type="dcterms:W3CDTF">2018-09-06T12:19:47Z</dcterms:created>
  <dcterms:modified xsi:type="dcterms:W3CDTF">2019-05-01T07:34:36Z</dcterms:modified>
</cp:coreProperties>
</file>